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65" r:id="rId4"/>
    <p:sldId id="258" r:id="rId5"/>
    <p:sldId id="271" r:id="rId6"/>
    <p:sldId id="270" r:id="rId7"/>
    <p:sldId id="269" r:id="rId8"/>
    <p:sldId id="264" r:id="rId9"/>
    <p:sldId id="272" r:id="rId10"/>
    <p:sldId id="268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E3CD"/>
    <a:srgbClr val="CDD500"/>
    <a:srgbClr val="95C11F"/>
    <a:srgbClr val="19AB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8" autoAdjust="0"/>
    <p:restoredTop sz="94660"/>
  </p:normalViewPr>
  <p:slideViewPr>
    <p:cSldViewPr snapToGrid="0">
      <p:cViewPr varScale="1">
        <p:scale>
          <a:sx n="76" d="100"/>
          <a:sy n="76" d="100"/>
        </p:scale>
        <p:origin x="44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7E726-15D7-4447-A238-AE8E87F9F38F}" type="datetimeFigureOut">
              <a:rPr lang="it-IT" smtClean="0"/>
              <a:t>26/04/2017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9E26-838E-45A9-BD68-E10E89EF0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6301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7E726-15D7-4447-A238-AE8E87F9F38F}" type="datetimeFigureOut">
              <a:rPr lang="it-IT" smtClean="0"/>
              <a:t>26/04/2017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9E26-838E-45A9-BD68-E10E89EF0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3366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7E726-15D7-4447-A238-AE8E87F9F38F}" type="datetimeFigureOut">
              <a:rPr lang="it-IT" smtClean="0"/>
              <a:t>26/04/2017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9E26-838E-45A9-BD68-E10E89EF0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2614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7E726-15D7-4447-A238-AE8E87F9F38F}" type="datetimeFigureOut">
              <a:rPr lang="it-IT" smtClean="0"/>
              <a:t>26/04/2017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9E26-838E-45A9-BD68-E10E89EF0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4181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7E726-15D7-4447-A238-AE8E87F9F38F}" type="datetimeFigureOut">
              <a:rPr lang="it-IT" smtClean="0"/>
              <a:t>26/04/2017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9E26-838E-45A9-BD68-E10E89EF0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7057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7E726-15D7-4447-A238-AE8E87F9F38F}" type="datetimeFigureOut">
              <a:rPr lang="it-IT" smtClean="0"/>
              <a:t>26/04/2017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9E26-838E-45A9-BD68-E10E89EF0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64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7E726-15D7-4447-A238-AE8E87F9F38F}" type="datetimeFigureOut">
              <a:rPr lang="it-IT" smtClean="0"/>
              <a:t>26/04/2017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9E26-838E-45A9-BD68-E10E89EF0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035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7E726-15D7-4447-A238-AE8E87F9F38F}" type="datetimeFigureOut">
              <a:rPr lang="it-IT" smtClean="0"/>
              <a:t>26/04/2017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9E26-838E-45A9-BD68-E10E89EF0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081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7E726-15D7-4447-A238-AE8E87F9F38F}" type="datetimeFigureOut">
              <a:rPr lang="it-IT" smtClean="0"/>
              <a:t>26/04/2017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9E26-838E-45A9-BD68-E10E89EF0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8383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7E726-15D7-4447-A238-AE8E87F9F38F}" type="datetimeFigureOut">
              <a:rPr lang="it-IT" smtClean="0"/>
              <a:t>26/04/2017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9E26-838E-45A9-BD68-E10E89EF0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395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7E726-15D7-4447-A238-AE8E87F9F38F}" type="datetimeFigureOut">
              <a:rPr lang="it-IT" smtClean="0"/>
              <a:t>26/04/2017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9E26-838E-45A9-BD68-E10E89EF0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2945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7E726-15D7-4447-A238-AE8E87F9F38F}" type="datetimeFigureOut">
              <a:rPr lang="it-IT" smtClean="0"/>
              <a:t>26/04/2017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39E26-838E-45A9-BD68-E10E89EF0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5333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-127000" y="0"/>
            <a:ext cx="13042900" cy="2374900"/>
          </a:xfrm>
          <a:prstGeom prst="rect">
            <a:avLst/>
          </a:prstGeom>
          <a:solidFill>
            <a:srgbClr val="D6E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45"/>
          <a:stretch/>
        </p:blipFill>
        <p:spPr>
          <a:xfrm>
            <a:off x="-405318" y="1903605"/>
            <a:ext cx="13080083" cy="4947293"/>
          </a:xfrm>
          <a:prstGeom prst="rect">
            <a:avLst/>
          </a:prstGeom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-203556" y="4283332"/>
            <a:ext cx="7594600" cy="694346"/>
          </a:xfrm>
        </p:spPr>
        <p:txBody>
          <a:bodyPr>
            <a:noAutofit/>
          </a:bodyPr>
          <a:lstStyle/>
          <a:p>
            <a:r>
              <a:rPr lang="it-IT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" panose="02010803020202060003" pitchFamily="50" charset="0"/>
              </a:rPr>
              <a:t>TURISMO RESPONSABILE</a:t>
            </a:r>
            <a:endParaRPr lang="it-IT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" panose="02010803020202060003" pitchFamily="50" charset="0"/>
            </a:endParaRPr>
          </a:p>
          <a:p>
            <a:endParaRPr lang="it-IT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" panose="02010803020202060003" pitchFamily="50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295" y="-27597"/>
            <a:ext cx="6998143" cy="687289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5934205"/>
            <a:ext cx="3935438" cy="57926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6" y="5230807"/>
            <a:ext cx="4855364" cy="140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9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-127000" y="0"/>
            <a:ext cx="13042900" cy="2374900"/>
          </a:xfrm>
          <a:prstGeom prst="rect">
            <a:avLst/>
          </a:prstGeom>
          <a:solidFill>
            <a:srgbClr val="D6E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45"/>
          <a:stretch/>
        </p:blipFill>
        <p:spPr>
          <a:xfrm>
            <a:off x="-405318" y="1903605"/>
            <a:ext cx="13080083" cy="4947293"/>
          </a:xfrm>
          <a:prstGeom prst="rect">
            <a:avLst/>
          </a:prstGeom>
        </p:spPr>
      </p:pic>
      <p:sp>
        <p:nvSpPr>
          <p:cNvPr id="34" name="Sottotitolo 2"/>
          <p:cNvSpPr>
            <a:spLocks noGrp="1"/>
          </p:cNvSpPr>
          <p:nvPr>
            <p:ph type="subTitle" idx="1"/>
          </p:nvPr>
        </p:nvSpPr>
        <p:spPr>
          <a:xfrm>
            <a:off x="5491438" y="133904"/>
            <a:ext cx="6601216" cy="694346"/>
          </a:xfrm>
        </p:spPr>
        <p:txBody>
          <a:bodyPr>
            <a:no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" panose="02010803020202060003" pitchFamily="50" charset="0"/>
              </a:rPr>
              <a:t>TURISMO RESPONSABILE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" panose="02010803020202060003" pitchFamily="50" charset="0"/>
            </a:endParaRPr>
          </a:p>
          <a:p>
            <a:endParaRPr lang="it-IT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" panose="02010803020202060003" pitchFamily="50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1947973" y="1937390"/>
            <a:ext cx="8296053" cy="4349109"/>
            <a:chOff x="173635" y="3690426"/>
            <a:chExt cx="4855364" cy="2008226"/>
          </a:xfrm>
        </p:grpSpPr>
        <p:pic>
          <p:nvPicPr>
            <p:cNvPr id="35" name="Immagine 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35" y="3690426"/>
              <a:ext cx="4855364" cy="1406797"/>
            </a:xfrm>
            <a:prstGeom prst="rect">
              <a:avLst/>
            </a:prstGeom>
          </p:spPr>
        </p:pic>
        <p:sp>
          <p:nvSpPr>
            <p:cNvPr id="36" name="Titolo 1"/>
            <p:cNvSpPr txBox="1">
              <a:spLocks/>
            </p:cNvSpPr>
            <p:nvPr/>
          </p:nvSpPr>
          <p:spPr>
            <a:xfrm>
              <a:off x="1241215" y="5146362"/>
              <a:ext cx="2720204" cy="55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t-IT" sz="5400" dirty="0" smtClean="0">
                  <a:solidFill>
                    <a:srgbClr val="0070C0"/>
                  </a:solidFill>
                  <a:latin typeface="Dosis" panose="02010803020202060003" pitchFamily="50" charset="0"/>
                </a:rPr>
                <a:t>www.aitr.org</a:t>
              </a:r>
              <a:endParaRPr lang="it-IT" sz="4000" dirty="0">
                <a:solidFill>
                  <a:srgbClr val="0070C0"/>
                </a:solidFill>
                <a:latin typeface="Dosis" panose="02010803020202060003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014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-127000" y="0"/>
            <a:ext cx="13042900" cy="2374900"/>
          </a:xfrm>
          <a:prstGeom prst="rect">
            <a:avLst/>
          </a:prstGeom>
          <a:solidFill>
            <a:srgbClr val="D6E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45"/>
          <a:stretch/>
        </p:blipFill>
        <p:spPr>
          <a:xfrm>
            <a:off x="-405318" y="1903605"/>
            <a:ext cx="13080083" cy="494729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51" y="-49236"/>
            <a:ext cx="9275298" cy="695647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772" y="4192184"/>
            <a:ext cx="2377438" cy="237743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 t="13094" r="4735" b="29265"/>
          <a:stretch/>
        </p:blipFill>
        <p:spPr>
          <a:xfrm>
            <a:off x="4592227" y="4162886"/>
            <a:ext cx="3494694" cy="234930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r="17658" b="14051"/>
          <a:stretch/>
        </p:blipFill>
        <p:spPr>
          <a:xfrm>
            <a:off x="8547941" y="4079640"/>
            <a:ext cx="1943256" cy="248998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0" r="17454" b="16718"/>
          <a:stretch/>
        </p:blipFill>
        <p:spPr>
          <a:xfrm>
            <a:off x="4810884" y="-49236"/>
            <a:ext cx="3057381" cy="391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2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/>
          <p:cNvSpPr/>
          <p:nvPr/>
        </p:nvSpPr>
        <p:spPr>
          <a:xfrm>
            <a:off x="-127000" y="0"/>
            <a:ext cx="13042900" cy="2374900"/>
          </a:xfrm>
          <a:prstGeom prst="rect">
            <a:avLst/>
          </a:prstGeom>
          <a:solidFill>
            <a:srgbClr val="D6E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45"/>
          <a:stretch/>
        </p:blipFill>
        <p:spPr>
          <a:xfrm>
            <a:off x="-405318" y="1903605"/>
            <a:ext cx="13080083" cy="4947293"/>
          </a:xfrm>
          <a:prstGeom prst="rect">
            <a:avLst/>
          </a:prstGeom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461498" y="-117695"/>
            <a:ext cx="7123030" cy="694346"/>
          </a:xfrm>
        </p:spPr>
        <p:txBody>
          <a:bodyPr>
            <a:noAutofit/>
          </a:bodyPr>
          <a:lstStyle/>
          <a:p>
            <a:r>
              <a:rPr lang="it-IT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" panose="02010803020202060003" pitchFamily="50" charset="0"/>
              </a:rPr>
              <a:t>AMBIENTE</a:t>
            </a:r>
            <a:endParaRPr lang="it-IT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" panose="02010803020202060003" pitchFamily="50" charset="0"/>
            </a:endParaRPr>
          </a:p>
          <a:p>
            <a:endParaRPr lang="it-IT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" panose="02010803020202060003" pitchFamily="50" charset="0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4535905" y="3698034"/>
            <a:ext cx="2671011" cy="2671011"/>
            <a:chOff x="4535905" y="3384884"/>
            <a:chExt cx="2671011" cy="2671011"/>
          </a:xfrm>
          <a:solidFill>
            <a:srgbClr val="FFC00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4" name="Ovale 13"/>
            <p:cNvSpPr/>
            <p:nvPr/>
          </p:nvSpPr>
          <p:spPr>
            <a:xfrm>
              <a:off x="4535905" y="3384884"/>
              <a:ext cx="2671011" cy="2671011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5304407" y="4489557"/>
              <a:ext cx="1134007" cy="461665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it-IT" sz="2400" b="1" dirty="0" smtClean="0">
                  <a:latin typeface="Dosis" panose="02010803020202060003" pitchFamily="50" charset="0"/>
                </a:rPr>
                <a:t>società</a:t>
              </a:r>
              <a:endParaRPr lang="it-IT" sz="2400" b="1" dirty="0">
                <a:latin typeface="Dosis" panose="02010803020202060003" pitchFamily="50" charset="0"/>
              </a:endParaRPr>
            </a:p>
          </p:txBody>
        </p:sp>
      </p:grpSp>
      <p:grpSp>
        <p:nvGrpSpPr>
          <p:cNvPr id="16" name="Gruppo 15"/>
          <p:cNvGrpSpPr/>
          <p:nvPr/>
        </p:nvGrpSpPr>
        <p:grpSpPr>
          <a:xfrm>
            <a:off x="3140749" y="853174"/>
            <a:ext cx="2671011" cy="2671011"/>
            <a:chOff x="3126172" y="546280"/>
            <a:chExt cx="2671011" cy="2671011"/>
          </a:xfrm>
          <a:solidFill>
            <a:srgbClr val="00B0F0"/>
          </a:solidFill>
        </p:grpSpPr>
        <p:sp>
          <p:nvSpPr>
            <p:cNvPr id="17" name="Ovale 16"/>
            <p:cNvSpPr/>
            <p:nvPr/>
          </p:nvSpPr>
          <p:spPr>
            <a:xfrm>
              <a:off x="3126172" y="546280"/>
              <a:ext cx="2671011" cy="2671011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3707843" y="1650953"/>
              <a:ext cx="1507669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it-IT" sz="2400" b="1" dirty="0" smtClean="0">
                  <a:latin typeface="Dosis" panose="02010803020202060003" pitchFamily="50" charset="0"/>
                </a:rPr>
                <a:t>economia</a:t>
              </a:r>
              <a:endParaRPr lang="it-IT" b="1" dirty="0">
                <a:latin typeface="Dosis" panose="02010803020202060003" pitchFamily="50" charset="0"/>
              </a:endParaRPr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5943599" y="802434"/>
            <a:ext cx="2671011" cy="2671011"/>
            <a:chOff x="5943599" y="489284"/>
            <a:chExt cx="2671011" cy="2671011"/>
          </a:xfrm>
          <a:solidFill>
            <a:srgbClr val="92D050"/>
          </a:solidFill>
        </p:grpSpPr>
        <p:sp>
          <p:nvSpPr>
            <p:cNvPr id="20" name="Ovale 19"/>
            <p:cNvSpPr/>
            <p:nvPr/>
          </p:nvSpPr>
          <p:spPr>
            <a:xfrm>
              <a:off x="5943599" y="489284"/>
              <a:ext cx="2671011" cy="2671011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6495259" y="1644696"/>
              <a:ext cx="1644019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it-IT" sz="2400" b="1" dirty="0" smtClean="0">
                  <a:latin typeface="Dosis" panose="02010803020202060003" pitchFamily="50" charset="0"/>
                </a:rPr>
                <a:t>ecosistema</a:t>
              </a:r>
              <a:endParaRPr lang="it-IT" b="1" dirty="0">
                <a:latin typeface="Dosis" panose="02010803020202060003" pitchFamily="50" charset="0"/>
              </a:endParaRPr>
            </a:p>
          </p:txBody>
        </p:sp>
      </p:grpSp>
      <p:sp>
        <p:nvSpPr>
          <p:cNvPr id="2" name="Freccia a destra 1"/>
          <p:cNvSpPr/>
          <p:nvPr/>
        </p:nvSpPr>
        <p:spPr>
          <a:xfrm rot="1413367">
            <a:off x="254032" y="8923"/>
            <a:ext cx="3008277" cy="2712940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/>
              <a:t>possibilità futura che un processo economico "duri" nel tempo</a:t>
            </a:r>
          </a:p>
        </p:txBody>
      </p:sp>
      <p:sp>
        <p:nvSpPr>
          <p:cNvPr id="22" name="Freccia a destra 21"/>
          <p:cNvSpPr/>
          <p:nvPr/>
        </p:nvSpPr>
        <p:spPr>
          <a:xfrm flipH="1">
            <a:off x="8627941" y="853174"/>
            <a:ext cx="3564058" cy="2712940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rgbClr val="00B050"/>
                </a:solidFill>
              </a:rPr>
              <a:t>capacità di mantenere nel futuro i processi ecologici che avvengono all'interno di un ecosistema e la sua biodiversità</a:t>
            </a:r>
          </a:p>
        </p:txBody>
      </p:sp>
      <p:sp>
        <p:nvSpPr>
          <p:cNvPr id="24" name="Freccia a destra 23"/>
          <p:cNvSpPr/>
          <p:nvPr/>
        </p:nvSpPr>
        <p:spPr>
          <a:xfrm rot="20916445">
            <a:off x="19404" y="4392180"/>
            <a:ext cx="4566206" cy="2712940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/>
              <a:t>equilibrio fra il soddisfacimento delle esigenze presenti senza compromettere la possibilità delle future generazioni di sopperire alle proprie</a:t>
            </a:r>
          </a:p>
        </p:txBody>
      </p:sp>
    </p:spTree>
    <p:extLst>
      <p:ext uri="{BB962C8B-B14F-4D97-AF65-F5344CB8AC3E}">
        <p14:creationId xmlns:p14="http://schemas.microsoft.com/office/powerpoint/2010/main" val="177785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tangolo 32"/>
          <p:cNvSpPr/>
          <p:nvPr/>
        </p:nvSpPr>
        <p:spPr>
          <a:xfrm>
            <a:off x="-127000" y="0"/>
            <a:ext cx="13042900" cy="2374900"/>
          </a:xfrm>
          <a:prstGeom prst="rect">
            <a:avLst/>
          </a:prstGeom>
          <a:solidFill>
            <a:srgbClr val="D6E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4" name="Immagine 33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45"/>
          <a:stretch/>
        </p:blipFill>
        <p:spPr>
          <a:xfrm>
            <a:off x="-405318" y="1903605"/>
            <a:ext cx="13080083" cy="4947293"/>
          </a:xfrm>
          <a:prstGeom prst="rect">
            <a:avLst/>
          </a:prstGeom>
        </p:spPr>
      </p:pic>
      <p:sp>
        <p:nvSpPr>
          <p:cNvPr id="31" name="Sottotitolo 2"/>
          <p:cNvSpPr>
            <a:spLocks noGrp="1"/>
          </p:cNvSpPr>
          <p:nvPr>
            <p:ph type="subTitle" idx="1"/>
          </p:nvPr>
        </p:nvSpPr>
        <p:spPr>
          <a:xfrm>
            <a:off x="6547166" y="253448"/>
            <a:ext cx="7123030" cy="694346"/>
          </a:xfrm>
        </p:spPr>
        <p:txBody>
          <a:bodyPr>
            <a:noAutofit/>
          </a:bodyPr>
          <a:lstStyle/>
          <a:p>
            <a:r>
              <a:rPr lang="it-IT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" panose="02010803020202060003" pitchFamily="50" charset="0"/>
              </a:rPr>
              <a:t>AMBIENTE</a:t>
            </a:r>
            <a:endParaRPr lang="it-IT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" panose="02010803020202060003" pitchFamily="50" charset="0"/>
            </a:endParaRPr>
          </a:p>
          <a:p>
            <a:endParaRPr lang="it-IT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" panose="02010803020202060003" pitchFamily="50" charset="0"/>
            </a:endParaRPr>
          </a:p>
        </p:txBody>
      </p:sp>
      <p:cxnSp>
        <p:nvCxnSpPr>
          <p:cNvPr id="5" name="Connettore 2 4"/>
          <p:cNvCxnSpPr/>
          <p:nvPr/>
        </p:nvCxnSpPr>
        <p:spPr>
          <a:xfrm>
            <a:off x="240632" y="3260558"/>
            <a:ext cx="11478126" cy="24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/>
          <p:cNvCxnSpPr/>
          <p:nvPr/>
        </p:nvCxnSpPr>
        <p:spPr>
          <a:xfrm flipH="1" flipV="1">
            <a:off x="5847347" y="336884"/>
            <a:ext cx="24064" cy="63286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o 2"/>
          <p:cNvGrpSpPr/>
          <p:nvPr/>
        </p:nvGrpSpPr>
        <p:grpSpPr>
          <a:xfrm>
            <a:off x="3558790" y="1503168"/>
            <a:ext cx="4588187" cy="4040288"/>
            <a:chOff x="3558790" y="1503168"/>
            <a:chExt cx="4588187" cy="4040288"/>
          </a:xfrm>
        </p:grpSpPr>
        <p:grpSp>
          <p:nvGrpSpPr>
            <p:cNvPr id="23" name="Gruppo 22"/>
            <p:cNvGrpSpPr/>
            <p:nvPr/>
          </p:nvGrpSpPr>
          <p:grpSpPr>
            <a:xfrm>
              <a:off x="4504126" y="2872445"/>
              <a:ext cx="2671011" cy="2671011"/>
              <a:chOff x="4535905" y="3384884"/>
              <a:chExt cx="2671011" cy="2671011"/>
            </a:xfrm>
            <a:solidFill>
              <a:srgbClr val="FFC000"/>
            </a:solidFill>
          </p:grpSpPr>
          <p:sp>
            <p:nvSpPr>
              <p:cNvPr id="16" name="Ovale 15"/>
              <p:cNvSpPr/>
              <p:nvPr/>
            </p:nvSpPr>
            <p:spPr>
              <a:xfrm>
                <a:off x="4535905" y="3384884"/>
                <a:ext cx="2671011" cy="2671011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" name="CasellaDiTesto 17"/>
              <p:cNvSpPr txBox="1"/>
              <p:nvPr/>
            </p:nvSpPr>
            <p:spPr>
              <a:xfrm>
                <a:off x="5304407" y="4489557"/>
                <a:ext cx="1134007" cy="46166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 dirty="0" smtClean="0">
                    <a:latin typeface="Dosis" panose="02010803020202060003" pitchFamily="50" charset="0"/>
                  </a:rPr>
                  <a:t>società</a:t>
                </a:r>
                <a:endParaRPr lang="it-IT" sz="2400" b="1" dirty="0">
                  <a:latin typeface="Dosis" panose="02010803020202060003" pitchFamily="50" charset="0"/>
                </a:endParaRPr>
              </a:p>
            </p:txBody>
          </p:sp>
        </p:grpSp>
        <p:grpSp>
          <p:nvGrpSpPr>
            <p:cNvPr id="2" name="Gruppo 1"/>
            <p:cNvGrpSpPr/>
            <p:nvPr/>
          </p:nvGrpSpPr>
          <p:grpSpPr>
            <a:xfrm>
              <a:off x="3558790" y="1503168"/>
              <a:ext cx="4588187" cy="2671011"/>
              <a:chOff x="3545538" y="1503168"/>
              <a:chExt cx="4588187" cy="2671011"/>
            </a:xfrm>
          </p:grpSpPr>
          <p:grpSp>
            <p:nvGrpSpPr>
              <p:cNvPr id="21" name="Gruppo 20"/>
              <p:cNvGrpSpPr/>
              <p:nvPr/>
            </p:nvGrpSpPr>
            <p:grpSpPr>
              <a:xfrm>
                <a:off x="3545538" y="1503168"/>
                <a:ext cx="2671011" cy="2671011"/>
                <a:chOff x="3126172" y="546280"/>
                <a:chExt cx="2671011" cy="2671011"/>
              </a:xfrm>
            </p:grpSpPr>
            <p:sp>
              <p:nvSpPr>
                <p:cNvPr id="13" name="Ovale 12"/>
                <p:cNvSpPr/>
                <p:nvPr/>
              </p:nvSpPr>
              <p:spPr>
                <a:xfrm>
                  <a:off x="3126172" y="546280"/>
                  <a:ext cx="2671011" cy="2671011"/>
                </a:xfrm>
                <a:prstGeom prst="ellipse">
                  <a:avLst/>
                </a:prstGeom>
                <a:solidFill>
                  <a:srgbClr val="0070C0">
                    <a:alpha val="50000"/>
                  </a:srgb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9" name="CasellaDiTesto 18"/>
                <p:cNvSpPr txBox="1"/>
                <p:nvPr/>
              </p:nvSpPr>
              <p:spPr>
                <a:xfrm>
                  <a:off x="3707843" y="1650953"/>
                  <a:ext cx="150766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2400" b="1" dirty="0" smtClean="0">
                      <a:latin typeface="Dosis" panose="02010803020202060003" pitchFamily="50" charset="0"/>
                    </a:rPr>
                    <a:t>economia</a:t>
                  </a:r>
                  <a:endParaRPr lang="it-IT" b="1" dirty="0">
                    <a:latin typeface="Dosis" panose="02010803020202060003" pitchFamily="50" charset="0"/>
                  </a:endParaRPr>
                </a:p>
              </p:txBody>
            </p:sp>
          </p:grpSp>
          <p:grpSp>
            <p:nvGrpSpPr>
              <p:cNvPr id="22" name="Gruppo 21"/>
              <p:cNvGrpSpPr/>
              <p:nvPr/>
            </p:nvGrpSpPr>
            <p:grpSpPr>
              <a:xfrm>
                <a:off x="5462714" y="1503168"/>
                <a:ext cx="2671011" cy="2671011"/>
                <a:chOff x="5943599" y="489284"/>
                <a:chExt cx="2671011" cy="2671011"/>
              </a:xfrm>
            </p:grpSpPr>
            <p:sp>
              <p:nvSpPr>
                <p:cNvPr id="17" name="Ovale 16"/>
                <p:cNvSpPr/>
                <p:nvPr/>
              </p:nvSpPr>
              <p:spPr>
                <a:xfrm>
                  <a:off x="5943599" y="489284"/>
                  <a:ext cx="2671011" cy="2671011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0" name="CasellaDiTesto 19"/>
                <p:cNvSpPr txBox="1"/>
                <p:nvPr/>
              </p:nvSpPr>
              <p:spPr>
                <a:xfrm>
                  <a:off x="6570567" y="1593957"/>
                  <a:ext cx="166017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2400" b="1" dirty="0" smtClean="0">
                      <a:latin typeface="Dosis" panose="02010803020202060003" pitchFamily="50" charset="0"/>
                    </a:rPr>
                    <a:t>ecosistema</a:t>
                  </a:r>
                  <a:endParaRPr lang="it-IT" b="1" dirty="0">
                    <a:latin typeface="Dosis" panose="02010803020202060003" pitchFamily="50" charset="0"/>
                  </a:endParaRPr>
                </a:p>
              </p:txBody>
            </p:sp>
          </p:grpSp>
        </p:grpSp>
      </p:grpSp>
      <p:sp>
        <p:nvSpPr>
          <p:cNvPr id="24" name="CasellaDiTesto 23"/>
          <p:cNvSpPr txBox="1"/>
          <p:nvPr/>
        </p:nvSpPr>
        <p:spPr>
          <a:xfrm>
            <a:off x="240631" y="3284621"/>
            <a:ext cx="2189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Dosis" panose="02010803020202060003" pitchFamily="50" charset="0"/>
              </a:rPr>
              <a:t>Generazione attuale</a:t>
            </a:r>
          </a:p>
          <a:p>
            <a:endParaRPr lang="it-IT" dirty="0">
              <a:latin typeface="Dosis" panose="02010803020202060003" pitchFamily="50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9733547" y="3501189"/>
            <a:ext cx="1985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Dosis" panose="02010803020202060003" pitchFamily="50" charset="0"/>
              </a:rPr>
              <a:t>Generazione futura</a:t>
            </a:r>
          </a:p>
          <a:p>
            <a:endParaRPr lang="it-IT" dirty="0">
              <a:latin typeface="Dosis" panose="02010803020202060003" pitchFamily="50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5909913" y="6342329"/>
            <a:ext cx="136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Dosis" panose="02010803020202060003" pitchFamily="50" charset="0"/>
              </a:rPr>
              <a:t>Sud</a:t>
            </a:r>
          </a:p>
          <a:p>
            <a:endParaRPr lang="it-IT" dirty="0">
              <a:latin typeface="Dosis" panose="02010803020202060003" pitchFamily="50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5869371" y="13718"/>
            <a:ext cx="136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Dosis" panose="02010803020202060003" pitchFamily="50" charset="0"/>
              </a:rPr>
              <a:t>Nord</a:t>
            </a:r>
          </a:p>
          <a:p>
            <a:endParaRPr lang="it-IT" dirty="0">
              <a:latin typeface="Dosis" panose="02010803020202060003" pitchFamily="50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97348" y="5530894"/>
            <a:ext cx="5601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Dosis" panose="02010803020202060003" pitchFamily="50" charset="0"/>
              </a:rPr>
              <a:t>Visione d’insieme dell’economia, della </a:t>
            </a:r>
            <a:r>
              <a:rPr lang="it-IT" sz="2000" b="1" dirty="0" smtClean="0">
                <a:latin typeface="Dosis" panose="02010803020202060003" pitchFamily="50" charset="0"/>
              </a:rPr>
              <a:t>società</a:t>
            </a:r>
          </a:p>
          <a:p>
            <a:r>
              <a:rPr lang="it-IT" sz="2000" b="1" dirty="0" smtClean="0">
                <a:latin typeface="Dosis" panose="02010803020202060003" pitchFamily="50" charset="0"/>
              </a:rPr>
              <a:t>e dell’ecosistema</a:t>
            </a:r>
            <a:endParaRPr lang="it-IT" sz="2000" b="1" dirty="0">
              <a:latin typeface="Dosis" panose="02010803020202060003" pitchFamily="50" charset="0"/>
            </a:endParaRPr>
          </a:p>
          <a:p>
            <a:r>
              <a:rPr lang="it-IT" sz="1600" dirty="0">
                <a:latin typeface="Dosis" panose="02010803020202060003" pitchFamily="50" charset="0"/>
              </a:rPr>
              <a:t>I processi economici, sociali ed </a:t>
            </a:r>
            <a:r>
              <a:rPr lang="it-IT" sz="1600" dirty="0" smtClean="0">
                <a:latin typeface="Dosis" panose="02010803020202060003" pitchFamily="50" charset="0"/>
              </a:rPr>
              <a:t>ambientali </a:t>
            </a:r>
            <a:r>
              <a:rPr lang="it-IT" sz="1600" dirty="0">
                <a:latin typeface="Dosis" panose="02010803020202060003" pitchFamily="50" charset="0"/>
              </a:rPr>
              <a:t>sono strettamente </a:t>
            </a:r>
            <a:r>
              <a:rPr lang="it-IT" sz="1600" dirty="0" smtClean="0">
                <a:latin typeface="Dosis" panose="02010803020202060003" pitchFamily="50" charset="0"/>
              </a:rPr>
              <a:t>legati tra </a:t>
            </a:r>
            <a:r>
              <a:rPr lang="it-IT" sz="1600" dirty="0">
                <a:latin typeface="Dosis" panose="02010803020202060003" pitchFamily="50" charset="0"/>
              </a:rPr>
              <a:t>loro e si influenzano a vicenda. 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5461644" y="4032139"/>
            <a:ext cx="5000922" cy="1128412"/>
            <a:chOff x="5461644" y="4032139"/>
            <a:chExt cx="5000922" cy="1128412"/>
          </a:xfrm>
        </p:grpSpPr>
        <p:sp>
          <p:nvSpPr>
            <p:cNvPr id="9" name="Freccia in giù 8"/>
            <p:cNvSpPr/>
            <p:nvPr/>
          </p:nvSpPr>
          <p:spPr>
            <a:xfrm rot="7349294">
              <a:off x="7397899" y="2095884"/>
              <a:ext cx="1128412" cy="5000922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/>
            <p:cNvSpPr/>
            <p:nvPr/>
          </p:nvSpPr>
          <p:spPr>
            <a:xfrm rot="1949294">
              <a:off x="6263073" y="4535422"/>
              <a:ext cx="3663163" cy="3498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b="1" dirty="0" smtClean="0">
                  <a:latin typeface="Dosis" panose="02010803020202060003" pitchFamily="50" charset="0"/>
                </a:rPr>
                <a:t>SOSTENIBILITA</a:t>
              </a:r>
              <a:r>
                <a:rPr lang="it-IT" sz="2800" b="1" dirty="0" smtClean="0"/>
                <a:t>’</a:t>
              </a:r>
              <a:endParaRPr lang="it-IT" sz="2800" b="1" dirty="0"/>
            </a:p>
          </p:txBody>
        </p:sp>
      </p:grpSp>
      <p:sp>
        <p:nvSpPr>
          <p:cNvPr id="32" name="Rettangolo 31"/>
          <p:cNvSpPr/>
          <p:nvPr/>
        </p:nvSpPr>
        <p:spPr>
          <a:xfrm>
            <a:off x="22300" y="46474"/>
            <a:ext cx="492076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latin typeface="Dosis" panose="02010803020202060003" pitchFamily="50" charset="0"/>
              </a:rPr>
              <a:t>«</a:t>
            </a:r>
            <a:r>
              <a:rPr lang="it-IT" dirty="0">
                <a:latin typeface="Dosis" panose="02010803020202060003" pitchFamily="50" charset="0"/>
              </a:rPr>
              <a:t>Lo </a:t>
            </a:r>
            <a:r>
              <a:rPr lang="it-IT" sz="2400" b="1" dirty="0" smtClean="0">
                <a:solidFill>
                  <a:srgbClr val="00B050"/>
                </a:solidFill>
                <a:latin typeface="Dosis" panose="02010803020202060003" pitchFamily="50" charset="0"/>
              </a:rPr>
              <a:t>SVILUPPO</a:t>
            </a:r>
            <a:r>
              <a:rPr lang="it-IT" dirty="0" smtClean="0">
                <a:latin typeface="Dosis" panose="02010803020202060003" pitchFamily="50" charset="0"/>
              </a:rPr>
              <a:t> </a:t>
            </a:r>
            <a:r>
              <a:rPr lang="it-IT" dirty="0">
                <a:latin typeface="Dosis" panose="02010803020202060003" pitchFamily="50" charset="0"/>
              </a:rPr>
              <a:t>sostenibile è quello sviluppo che consente alla generazione presente di soddisfare i propri bisogni senza compromettere la possibilità delle generazioni future di soddisfare i loro.»</a:t>
            </a:r>
          </a:p>
        </p:txBody>
      </p:sp>
    </p:spTree>
    <p:extLst>
      <p:ext uri="{BB962C8B-B14F-4D97-AF65-F5344CB8AC3E}">
        <p14:creationId xmlns:p14="http://schemas.microsoft.com/office/powerpoint/2010/main" val="228981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-127000" y="0"/>
            <a:ext cx="13042900" cy="2374900"/>
          </a:xfrm>
          <a:prstGeom prst="rect">
            <a:avLst/>
          </a:prstGeom>
          <a:solidFill>
            <a:srgbClr val="D6E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45"/>
          <a:stretch/>
        </p:blipFill>
        <p:spPr>
          <a:xfrm>
            <a:off x="-405318" y="1903605"/>
            <a:ext cx="13080083" cy="4947293"/>
          </a:xfrm>
          <a:prstGeom prst="rect">
            <a:avLst/>
          </a:prstGeom>
        </p:spPr>
      </p:pic>
      <p:sp>
        <p:nvSpPr>
          <p:cNvPr id="33" name="Rettangolo 32"/>
          <p:cNvSpPr/>
          <p:nvPr/>
        </p:nvSpPr>
        <p:spPr>
          <a:xfrm>
            <a:off x="99345" y="4241581"/>
            <a:ext cx="1199330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4400" dirty="0">
                <a:latin typeface="Dosis" panose="02010803020202060003" pitchFamily="50" charset="0"/>
              </a:rPr>
              <a:t>Il turismo responsabile è il turismo attuato secondo principi di </a:t>
            </a:r>
            <a:r>
              <a:rPr lang="it-IT" sz="4400" dirty="0">
                <a:solidFill>
                  <a:srgbClr val="0070C0"/>
                </a:solidFill>
                <a:latin typeface="Dosis" panose="02010803020202060003" pitchFamily="50" charset="0"/>
              </a:rPr>
              <a:t>giustizia sociale ed economica</a:t>
            </a:r>
            <a:r>
              <a:rPr lang="it-IT" sz="4400" dirty="0">
                <a:latin typeface="Dosis" panose="02010803020202060003" pitchFamily="50" charset="0"/>
              </a:rPr>
              <a:t> e nel pieno </a:t>
            </a:r>
            <a:r>
              <a:rPr lang="it-IT" sz="4400" dirty="0">
                <a:solidFill>
                  <a:srgbClr val="0070C0"/>
                </a:solidFill>
                <a:latin typeface="Dosis" panose="02010803020202060003" pitchFamily="50" charset="0"/>
              </a:rPr>
              <a:t>rispetto dell’ambiente e delle </a:t>
            </a:r>
            <a:r>
              <a:rPr lang="it-IT" sz="4400" dirty="0" smtClean="0">
                <a:solidFill>
                  <a:srgbClr val="0070C0"/>
                </a:solidFill>
                <a:latin typeface="Dosis" panose="02010803020202060003" pitchFamily="50" charset="0"/>
              </a:rPr>
              <a:t>culture</a:t>
            </a:r>
            <a:r>
              <a:rPr lang="it-IT" sz="4400" dirty="0" smtClean="0">
                <a:latin typeface="Dosis" panose="02010803020202060003" pitchFamily="50" charset="0"/>
              </a:rPr>
              <a:t>…</a:t>
            </a:r>
            <a:endParaRPr lang="it-IT" sz="4400" dirty="0">
              <a:latin typeface="Dosis" panose="02010803020202060003" pitchFamily="50" charset="0"/>
            </a:endParaRPr>
          </a:p>
        </p:txBody>
      </p:sp>
      <p:sp>
        <p:nvSpPr>
          <p:cNvPr id="34" name="Sottotitolo 2"/>
          <p:cNvSpPr>
            <a:spLocks noGrp="1"/>
          </p:cNvSpPr>
          <p:nvPr>
            <p:ph type="subTitle" idx="1"/>
          </p:nvPr>
        </p:nvSpPr>
        <p:spPr>
          <a:xfrm>
            <a:off x="5491438" y="133904"/>
            <a:ext cx="6601216" cy="694346"/>
          </a:xfrm>
        </p:spPr>
        <p:txBody>
          <a:bodyPr>
            <a:no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" panose="02010803020202060003" pitchFamily="50" charset="0"/>
              </a:rPr>
              <a:t>TURISMO RESPONSABILE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" panose="02010803020202060003" pitchFamily="50" charset="0"/>
            </a:endParaRPr>
          </a:p>
          <a:p>
            <a:endParaRPr lang="it-IT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" panose="02010803020202060003" pitchFamily="50" charset="0"/>
            </a:endParaRPr>
          </a:p>
        </p:txBody>
      </p:sp>
      <p:pic>
        <p:nvPicPr>
          <p:cNvPr id="35" name="Immagin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37" y="58748"/>
            <a:ext cx="4855364" cy="1406797"/>
          </a:xfrm>
          <a:prstGeom prst="rect">
            <a:avLst/>
          </a:prstGeom>
        </p:spPr>
      </p:pic>
      <p:sp>
        <p:nvSpPr>
          <p:cNvPr id="36" name="Titolo 1"/>
          <p:cNvSpPr txBox="1">
            <a:spLocks/>
          </p:cNvSpPr>
          <p:nvPr/>
        </p:nvSpPr>
        <p:spPr>
          <a:xfrm>
            <a:off x="1385617" y="1632051"/>
            <a:ext cx="2720204" cy="552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dirty="0" smtClean="0">
                <a:solidFill>
                  <a:srgbClr val="0070C0"/>
                </a:solidFill>
                <a:latin typeface="Dosis" panose="02010803020202060003" pitchFamily="50" charset="0"/>
              </a:rPr>
              <a:t>www.aitr.org</a:t>
            </a:r>
            <a:endParaRPr lang="it-IT" sz="4000" dirty="0">
              <a:solidFill>
                <a:srgbClr val="0070C0"/>
              </a:solidFill>
              <a:latin typeface="Dosis" panose="0201080302020206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24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-127000" y="0"/>
            <a:ext cx="13042900" cy="2374900"/>
          </a:xfrm>
          <a:prstGeom prst="rect">
            <a:avLst/>
          </a:prstGeom>
          <a:solidFill>
            <a:srgbClr val="D6E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45"/>
          <a:stretch/>
        </p:blipFill>
        <p:spPr>
          <a:xfrm>
            <a:off x="-405318" y="1903605"/>
            <a:ext cx="13080083" cy="4947293"/>
          </a:xfrm>
          <a:prstGeom prst="rect">
            <a:avLst/>
          </a:prstGeom>
        </p:spPr>
      </p:pic>
      <p:sp>
        <p:nvSpPr>
          <p:cNvPr id="33" name="Rettangolo 32"/>
          <p:cNvSpPr/>
          <p:nvPr/>
        </p:nvSpPr>
        <p:spPr>
          <a:xfrm>
            <a:off x="99345" y="4241581"/>
            <a:ext cx="1199330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4000" dirty="0" smtClean="0">
                <a:latin typeface="Dosis" panose="02010803020202060003" pitchFamily="50" charset="0"/>
              </a:rPr>
              <a:t>…riconosce </a:t>
            </a:r>
            <a:r>
              <a:rPr lang="it-IT" sz="4000" dirty="0">
                <a:solidFill>
                  <a:srgbClr val="0070C0"/>
                </a:solidFill>
                <a:latin typeface="Dosis" panose="02010803020202060003" pitchFamily="50" charset="0"/>
              </a:rPr>
              <a:t>la centralità della comunità locale ospitante</a:t>
            </a:r>
            <a:r>
              <a:rPr lang="it-IT" sz="4000" dirty="0">
                <a:latin typeface="Dosis" panose="02010803020202060003" pitchFamily="50" charset="0"/>
              </a:rPr>
              <a:t> e il suo diritto ad </a:t>
            </a:r>
            <a:r>
              <a:rPr lang="it-IT" sz="4000" dirty="0">
                <a:solidFill>
                  <a:srgbClr val="0070C0"/>
                </a:solidFill>
                <a:latin typeface="Dosis" panose="02010803020202060003" pitchFamily="50" charset="0"/>
              </a:rPr>
              <a:t>essere protagonista </a:t>
            </a:r>
            <a:r>
              <a:rPr lang="it-IT" sz="4000" dirty="0">
                <a:latin typeface="Dosis" panose="02010803020202060003" pitchFamily="50" charset="0"/>
              </a:rPr>
              <a:t>nello sviluppo turistico sostenibile e </a:t>
            </a:r>
            <a:r>
              <a:rPr lang="it-IT" sz="4000" dirty="0">
                <a:solidFill>
                  <a:srgbClr val="0070C0"/>
                </a:solidFill>
                <a:latin typeface="Dosis" panose="02010803020202060003" pitchFamily="50" charset="0"/>
              </a:rPr>
              <a:t>socialmente responsabile </a:t>
            </a:r>
            <a:r>
              <a:rPr lang="it-IT" sz="4000" dirty="0">
                <a:latin typeface="Dosis" panose="02010803020202060003" pitchFamily="50" charset="0"/>
              </a:rPr>
              <a:t>del proprio </a:t>
            </a:r>
            <a:r>
              <a:rPr lang="it-IT" sz="4000" dirty="0" smtClean="0">
                <a:latin typeface="Dosis" panose="02010803020202060003" pitchFamily="50" charset="0"/>
              </a:rPr>
              <a:t>territorio…</a:t>
            </a:r>
            <a:endParaRPr lang="it-IT" sz="4000" dirty="0">
              <a:latin typeface="Dosis" panose="02010803020202060003" pitchFamily="50" charset="0"/>
            </a:endParaRPr>
          </a:p>
        </p:txBody>
      </p:sp>
      <p:sp>
        <p:nvSpPr>
          <p:cNvPr id="34" name="Sottotitolo 2"/>
          <p:cNvSpPr>
            <a:spLocks noGrp="1"/>
          </p:cNvSpPr>
          <p:nvPr>
            <p:ph type="subTitle" idx="1"/>
          </p:nvPr>
        </p:nvSpPr>
        <p:spPr>
          <a:xfrm>
            <a:off x="5491438" y="133904"/>
            <a:ext cx="6601216" cy="694346"/>
          </a:xfrm>
        </p:spPr>
        <p:txBody>
          <a:bodyPr>
            <a:no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" panose="02010803020202060003" pitchFamily="50" charset="0"/>
              </a:rPr>
              <a:t>TURISMO RESPONSABILE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" panose="02010803020202060003" pitchFamily="50" charset="0"/>
            </a:endParaRPr>
          </a:p>
          <a:p>
            <a:endParaRPr lang="it-IT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" panose="02010803020202060003" pitchFamily="50" charset="0"/>
            </a:endParaRPr>
          </a:p>
        </p:txBody>
      </p:sp>
      <p:pic>
        <p:nvPicPr>
          <p:cNvPr id="35" name="Immagin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37" y="58748"/>
            <a:ext cx="4855364" cy="1406797"/>
          </a:xfrm>
          <a:prstGeom prst="rect">
            <a:avLst/>
          </a:prstGeom>
        </p:spPr>
      </p:pic>
      <p:sp>
        <p:nvSpPr>
          <p:cNvPr id="36" name="Titolo 1"/>
          <p:cNvSpPr txBox="1">
            <a:spLocks/>
          </p:cNvSpPr>
          <p:nvPr/>
        </p:nvSpPr>
        <p:spPr>
          <a:xfrm>
            <a:off x="1385617" y="1632051"/>
            <a:ext cx="2720204" cy="552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dirty="0" smtClean="0">
                <a:solidFill>
                  <a:srgbClr val="0070C0"/>
                </a:solidFill>
                <a:latin typeface="Dosis" panose="02010803020202060003" pitchFamily="50" charset="0"/>
              </a:rPr>
              <a:t>www.aitr.org</a:t>
            </a:r>
            <a:endParaRPr lang="it-IT" sz="4000" dirty="0">
              <a:solidFill>
                <a:srgbClr val="0070C0"/>
              </a:solidFill>
              <a:latin typeface="Dosis" panose="0201080302020206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40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-127000" y="0"/>
            <a:ext cx="13042900" cy="2374900"/>
          </a:xfrm>
          <a:prstGeom prst="rect">
            <a:avLst/>
          </a:prstGeom>
          <a:solidFill>
            <a:srgbClr val="D6E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45"/>
          <a:stretch/>
        </p:blipFill>
        <p:spPr>
          <a:xfrm>
            <a:off x="-405318" y="1903605"/>
            <a:ext cx="13080083" cy="4947293"/>
          </a:xfrm>
          <a:prstGeom prst="rect">
            <a:avLst/>
          </a:prstGeom>
        </p:spPr>
      </p:pic>
      <p:sp>
        <p:nvSpPr>
          <p:cNvPr id="33" name="Rettangolo 32"/>
          <p:cNvSpPr/>
          <p:nvPr/>
        </p:nvSpPr>
        <p:spPr>
          <a:xfrm>
            <a:off x="99345" y="4241581"/>
            <a:ext cx="119933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dirty="0" smtClean="0">
                <a:latin typeface="Dosis" panose="02010803020202060003" pitchFamily="50" charset="0"/>
              </a:rPr>
              <a:t>…Opera </a:t>
            </a:r>
            <a:r>
              <a:rPr lang="it-IT" sz="2800" dirty="0">
                <a:latin typeface="Dosis" panose="02010803020202060003" pitchFamily="50" charset="0"/>
              </a:rPr>
              <a:t>favorendo la positiva </a:t>
            </a:r>
            <a:r>
              <a:rPr lang="it-IT" sz="2800" dirty="0">
                <a:solidFill>
                  <a:srgbClr val="0070C0"/>
                </a:solidFill>
                <a:latin typeface="Dosis" panose="02010803020202060003" pitchFamily="50" charset="0"/>
              </a:rPr>
              <a:t>interazione tra industria </a:t>
            </a:r>
            <a:r>
              <a:rPr lang="it-IT" sz="2800" dirty="0">
                <a:latin typeface="Dosis" panose="02010803020202060003" pitchFamily="50" charset="0"/>
              </a:rPr>
              <a:t>del turismo, </a:t>
            </a:r>
            <a:r>
              <a:rPr lang="it-IT" sz="2800" dirty="0">
                <a:solidFill>
                  <a:srgbClr val="0070C0"/>
                </a:solidFill>
                <a:latin typeface="Dosis" panose="02010803020202060003" pitchFamily="50" charset="0"/>
              </a:rPr>
              <a:t>comunità locali </a:t>
            </a:r>
            <a:r>
              <a:rPr lang="it-IT" sz="2800" dirty="0">
                <a:latin typeface="Dosis" panose="02010803020202060003" pitchFamily="50" charset="0"/>
              </a:rPr>
              <a:t>e </a:t>
            </a:r>
            <a:r>
              <a:rPr lang="it-IT" sz="2800" dirty="0">
                <a:solidFill>
                  <a:srgbClr val="0070C0"/>
                </a:solidFill>
                <a:latin typeface="Dosis" panose="02010803020202060003" pitchFamily="50" charset="0"/>
              </a:rPr>
              <a:t>viaggiatori</a:t>
            </a:r>
            <a:r>
              <a:rPr lang="it-IT" sz="2800" dirty="0">
                <a:latin typeface="Dosis" panose="02010803020202060003" pitchFamily="50" charset="0"/>
              </a:rPr>
              <a:t>.</a:t>
            </a:r>
          </a:p>
        </p:txBody>
      </p:sp>
      <p:sp>
        <p:nvSpPr>
          <p:cNvPr id="34" name="Sottotitolo 2"/>
          <p:cNvSpPr>
            <a:spLocks noGrp="1"/>
          </p:cNvSpPr>
          <p:nvPr>
            <p:ph type="subTitle" idx="1"/>
          </p:nvPr>
        </p:nvSpPr>
        <p:spPr>
          <a:xfrm>
            <a:off x="5491438" y="133904"/>
            <a:ext cx="6601216" cy="694346"/>
          </a:xfrm>
        </p:spPr>
        <p:txBody>
          <a:bodyPr>
            <a:no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" panose="02010803020202060003" pitchFamily="50" charset="0"/>
              </a:rPr>
              <a:t>TURISMO RESPONSABILE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" panose="02010803020202060003" pitchFamily="50" charset="0"/>
            </a:endParaRPr>
          </a:p>
          <a:p>
            <a:endParaRPr lang="it-IT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" panose="02010803020202060003" pitchFamily="50" charset="0"/>
            </a:endParaRPr>
          </a:p>
        </p:txBody>
      </p:sp>
      <p:pic>
        <p:nvPicPr>
          <p:cNvPr id="35" name="Immagin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37" y="58748"/>
            <a:ext cx="4855364" cy="1406797"/>
          </a:xfrm>
          <a:prstGeom prst="rect">
            <a:avLst/>
          </a:prstGeom>
        </p:spPr>
      </p:pic>
      <p:sp>
        <p:nvSpPr>
          <p:cNvPr id="36" name="Titolo 1"/>
          <p:cNvSpPr txBox="1">
            <a:spLocks/>
          </p:cNvSpPr>
          <p:nvPr/>
        </p:nvSpPr>
        <p:spPr>
          <a:xfrm>
            <a:off x="1385617" y="1632051"/>
            <a:ext cx="2720204" cy="552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dirty="0" smtClean="0">
                <a:solidFill>
                  <a:srgbClr val="0070C0"/>
                </a:solidFill>
                <a:latin typeface="Dosis" panose="02010803020202060003" pitchFamily="50" charset="0"/>
              </a:rPr>
              <a:t>www.aitr.org</a:t>
            </a:r>
            <a:endParaRPr lang="it-IT" sz="4000" dirty="0">
              <a:solidFill>
                <a:srgbClr val="0070C0"/>
              </a:solidFill>
              <a:latin typeface="Dosis" panose="0201080302020206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-127000" y="0"/>
            <a:ext cx="13042900" cy="2374900"/>
          </a:xfrm>
          <a:prstGeom prst="rect">
            <a:avLst/>
          </a:prstGeom>
          <a:solidFill>
            <a:srgbClr val="D6E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45"/>
          <a:stretch/>
        </p:blipFill>
        <p:spPr>
          <a:xfrm>
            <a:off x="-405318" y="1903605"/>
            <a:ext cx="13080083" cy="4947293"/>
          </a:xfrm>
          <a:prstGeom prst="rect">
            <a:avLst/>
          </a:prstGeom>
        </p:spPr>
      </p:pic>
      <p:pic>
        <p:nvPicPr>
          <p:cNvPr id="2" name="La Valpelline_ ritorno alle origini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305" y="828250"/>
            <a:ext cx="10671390" cy="6002657"/>
          </a:xfrm>
          <a:prstGeom prst="rect">
            <a:avLst/>
          </a:prstGeom>
        </p:spPr>
      </p:pic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5491438" y="133904"/>
            <a:ext cx="6601216" cy="694346"/>
          </a:xfrm>
        </p:spPr>
        <p:txBody>
          <a:bodyPr>
            <a:no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" panose="02010803020202060003" pitchFamily="50" charset="0"/>
              </a:rPr>
              <a:t>TURISMO RESPONSABILE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" panose="02010803020202060003" pitchFamily="50" charset="0"/>
            </a:endParaRPr>
          </a:p>
          <a:p>
            <a:endParaRPr lang="it-IT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" panose="0201080302020206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20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-127000" y="0"/>
            <a:ext cx="13042900" cy="2374900"/>
          </a:xfrm>
          <a:prstGeom prst="rect">
            <a:avLst/>
          </a:prstGeom>
          <a:solidFill>
            <a:srgbClr val="D6E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Sottotitolo 2"/>
          <p:cNvSpPr>
            <a:spLocks noGrp="1"/>
          </p:cNvSpPr>
          <p:nvPr>
            <p:ph type="subTitle" idx="1"/>
          </p:nvPr>
        </p:nvSpPr>
        <p:spPr>
          <a:xfrm>
            <a:off x="5491438" y="133904"/>
            <a:ext cx="6601216" cy="694346"/>
          </a:xfrm>
        </p:spPr>
        <p:txBody>
          <a:bodyPr>
            <a:no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" panose="02010803020202060003" pitchFamily="50" charset="0"/>
              </a:rPr>
              <a:t>TURISMO RESPONSABILE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" panose="02010803020202060003" pitchFamily="50" charset="0"/>
            </a:endParaRPr>
          </a:p>
          <a:p>
            <a:endParaRPr lang="it-IT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" panose="02010803020202060003" pitchFamily="50" charset="0"/>
            </a:endParaRPr>
          </a:p>
        </p:txBody>
      </p:sp>
      <p:pic>
        <p:nvPicPr>
          <p:cNvPr id="35" name="Immagin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37" y="58748"/>
            <a:ext cx="4855364" cy="140679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45"/>
          <a:stretch/>
        </p:blipFill>
        <p:spPr>
          <a:xfrm>
            <a:off x="-405318" y="1903605"/>
            <a:ext cx="13080083" cy="4947293"/>
          </a:xfrm>
          <a:prstGeom prst="rect">
            <a:avLst/>
          </a:prstGeom>
        </p:spPr>
      </p:pic>
      <p:sp>
        <p:nvSpPr>
          <p:cNvPr id="33" name="Rettangolo 32"/>
          <p:cNvSpPr/>
          <p:nvPr/>
        </p:nvSpPr>
        <p:spPr>
          <a:xfrm>
            <a:off x="248273" y="2077004"/>
            <a:ext cx="11772899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/>
              <a:t>Dal </a:t>
            </a:r>
            <a:r>
              <a:rPr lang="it-IT" sz="2400" dirty="0"/>
              <a:t>2012 (anno in cui è nata </a:t>
            </a:r>
            <a:r>
              <a:rPr lang="it-IT" sz="2400" dirty="0" err="1"/>
              <a:t>NaturaValp</a:t>
            </a:r>
            <a:r>
              <a:rPr lang="it-IT" sz="2400" dirty="0"/>
              <a:t>) al 2015 </a:t>
            </a:r>
            <a:r>
              <a:rPr lang="it-IT" sz="2400" dirty="0" smtClean="0"/>
              <a:t>c’è stato un </a:t>
            </a:r>
            <a:r>
              <a:rPr lang="it-IT" sz="2400" dirty="0"/>
              <a:t>incremento del </a:t>
            </a:r>
            <a:r>
              <a:rPr lang="it-IT" sz="2400" b="1" dirty="0"/>
              <a:t>+31</a:t>
            </a:r>
            <a:r>
              <a:rPr lang="it-IT" sz="2400" b="1" dirty="0" smtClean="0"/>
              <a:t>%</a:t>
            </a:r>
            <a:r>
              <a:rPr lang="it-IT" sz="2400" dirty="0" smtClean="0"/>
              <a:t>,</a:t>
            </a:r>
            <a:r>
              <a:rPr lang="it-IT" sz="2400" b="1" dirty="0"/>
              <a:t> </a:t>
            </a:r>
            <a:r>
              <a:rPr lang="it-IT" sz="2400" dirty="0" smtClean="0"/>
              <a:t>passando da </a:t>
            </a:r>
            <a:r>
              <a:rPr lang="it-IT" sz="2400" b="1" dirty="0" smtClean="0"/>
              <a:t>31.000</a:t>
            </a:r>
            <a:r>
              <a:rPr lang="it-IT" sz="2400" b="1" dirty="0"/>
              <a:t> </a:t>
            </a:r>
            <a:r>
              <a:rPr lang="it-IT" sz="2400" dirty="0"/>
              <a:t>a</a:t>
            </a:r>
            <a:r>
              <a:rPr lang="it-IT" sz="2400" b="1" dirty="0"/>
              <a:t> </a:t>
            </a:r>
            <a:r>
              <a:rPr lang="it-IT" sz="2400" b="1" dirty="0" smtClean="0"/>
              <a:t>41.000 </a:t>
            </a:r>
            <a:r>
              <a:rPr lang="it-IT" sz="2400" dirty="0" smtClean="0"/>
              <a:t>presenze </a:t>
            </a:r>
            <a:r>
              <a:rPr lang="it-IT" sz="2400" b="1" dirty="0"/>
              <a:t> </a:t>
            </a:r>
            <a:r>
              <a:rPr lang="it-IT" sz="2400" dirty="0" smtClean="0"/>
              <a:t>nei comuni di </a:t>
            </a:r>
            <a:r>
              <a:rPr lang="it-IT" sz="2400" b="1" dirty="0" smtClean="0"/>
              <a:t>Bionaz, Oyace e Valpelline. </a:t>
            </a:r>
            <a:endParaRPr lang="it-IT" sz="2400" dirty="0"/>
          </a:p>
          <a:p>
            <a:r>
              <a:rPr lang="it-IT" sz="2400" b="1" dirty="0" smtClean="0"/>
              <a:t>Bionaz</a:t>
            </a:r>
            <a:r>
              <a:rPr lang="it-IT" sz="2400" dirty="0"/>
              <a:t> ha aumentato le presenze dal 2012 al 2015 del +</a:t>
            </a:r>
            <a:r>
              <a:rPr lang="it-IT" sz="2400" b="1" dirty="0" smtClean="0"/>
              <a:t>59% (</a:t>
            </a:r>
            <a:r>
              <a:rPr lang="it-IT" sz="2400" dirty="0" smtClean="0"/>
              <a:t>da</a:t>
            </a:r>
            <a:r>
              <a:rPr lang="it-IT" sz="2400" dirty="0"/>
              <a:t> </a:t>
            </a:r>
            <a:r>
              <a:rPr lang="it-IT" sz="2400" b="1" dirty="0"/>
              <a:t>12.465 </a:t>
            </a:r>
            <a:r>
              <a:rPr lang="it-IT" sz="2400" dirty="0" smtClean="0"/>
              <a:t>a</a:t>
            </a:r>
            <a:r>
              <a:rPr lang="it-IT" sz="2400" b="1" dirty="0"/>
              <a:t> 19.878 </a:t>
            </a:r>
            <a:r>
              <a:rPr lang="it-IT" sz="2400" dirty="0" smtClean="0"/>
              <a:t>presenze</a:t>
            </a:r>
            <a:r>
              <a:rPr lang="it-IT" sz="2400" dirty="0" smtClean="0"/>
              <a:t>)</a:t>
            </a:r>
            <a:endParaRPr lang="it-IT" sz="2400" dirty="0"/>
          </a:p>
          <a:p>
            <a:endParaRPr lang="it-IT" sz="900" dirty="0" smtClean="0"/>
          </a:p>
          <a:p>
            <a:r>
              <a:rPr lang="it-IT" sz="2400" dirty="0" smtClean="0"/>
              <a:t>la </a:t>
            </a:r>
            <a:r>
              <a:rPr lang="it-IT" sz="2400" b="1" dirty="0"/>
              <a:t>Valle d’Aosta</a:t>
            </a:r>
            <a:r>
              <a:rPr lang="it-IT" sz="2400" dirty="0"/>
              <a:t> in generale negli ultimi 10 anni (2006 – 2015) ha registrato un </a:t>
            </a:r>
            <a:r>
              <a:rPr lang="it-IT" sz="2400" b="1" dirty="0"/>
              <a:t>-0,4% </a:t>
            </a:r>
            <a:endParaRPr lang="it-IT" sz="2400" dirty="0"/>
          </a:p>
          <a:p>
            <a:r>
              <a:rPr lang="it-IT" sz="2400" dirty="0"/>
              <a:t>Il comprensorio turistico del </a:t>
            </a:r>
            <a:r>
              <a:rPr lang="it-IT" sz="2400" b="1" dirty="0"/>
              <a:t>Gran San Bernardo</a:t>
            </a:r>
            <a:r>
              <a:rPr lang="it-IT" sz="2400" dirty="0"/>
              <a:t>, (del quale i comuni di riferimento di </a:t>
            </a:r>
            <a:r>
              <a:rPr lang="it-IT" sz="2400" dirty="0" err="1"/>
              <a:t>NaturaValp</a:t>
            </a:r>
            <a:r>
              <a:rPr lang="it-IT" sz="2400" dirty="0"/>
              <a:t> fanno parte), se togliamo i nostri dati, ha perso quasi il </a:t>
            </a:r>
            <a:r>
              <a:rPr lang="it-IT" sz="2400" b="1" dirty="0"/>
              <a:t>-10%</a:t>
            </a:r>
            <a:r>
              <a:rPr lang="it-IT" sz="2400" dirty="0"/>
              <a:t>   da 80.542 del 2012 a 73.319 del 2015</a:t>
            </a:r>
          </a:p>
          <a:p>
            <a:r>
              <a:rPr lang="it-IT" sz="900" dirty="0"/>
              <a:t> </a:t>
            </a:r>
          </a:p>
          <a:p>
            <a:r>
              <a:rPr lang="it-IT" sz="2400" dirty="0" smtClean="0"/>
              <a:t>Ollomont, comune </a:t>
            </a:r>
            <a:r>
              <a:rPr lang="it-IT" sz="2400" dirty="0"/>
              <a:t>dove </a:t>
            </a:r>
            <a:r>
              <a:rPr lang="it-IT" sz="2400" dirty="0" smtClean="0"/>
              <a:t>si è investito </a:t>
            </a:r>
            <a:r>
              <a:rPr lang="it-IT" sz="2400" dirty="0"/>
              <a:t>sulla pratica </a:t>
            </a:r>
            <a:r>
              <a:rPr lang="it-IT" sz="2400" dirty="0" smtClean="0"/>
              <a:t>dell’</a:t>
            </a:r>
            <a:r>
              <a:rPr lang="it-IT" sz="2400" dirty="0" err="1" smtClean="0"/>
              <a:t>Eliski</a:t>
            </a:r>
            <a:r>
              <a:rPr lang="it-IT" sz="2400" dirty="0" smtClean="0"/>
              <a:t> ha </a:t>
            </a:r>
            <a:r>
              <a:rPr lang="it-IT" sz="2400" dirty="0"/>
              <a:t>registrato un calo quasi del </a:t>
            </a:r>
            <a:r>
              <a:rPr lang="it-IT" sz="2400" b="1" dirty="0"/>
              <a:t>-40%</a:t>
            </a:r>
            <a:r>
              <a:rPr lang="it-IT" sz="2400" dirty="0"/>
              <a:t>, da 13.530 presenze del 2012 a 8.216 presenze del 2015</a:t>
            </a:r>
          </a:p>
        </p:txBody>
      </p:sp>
      <p:sp>
        <p:nvSpPr>
          <p:cNvPr id="4" name="Rettangolo 3"/>
          <p:cNvSpPr/>
          <p:nvPr/>
        </p:nvSpPr>
        <p:spPr>
          <a:xfrm>
            <a:off x="2381195" y="5774063"/>
            <a:ext cx="7507056" cy="840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it-IT" sz="5400" dirty="0">
                <a:solidFill>
                  <a:srgbClr val="0070C0"/>
                </a:solidFill>
                <a:latin typeface="Dosis" panose="02010803020202060003" pitchFamily="50" charset="0"/>
                <a:ea typeface="+mj-ea"/>
                <a:cs typeface="+mj-cs"/>
              </a:rPr>
              <a:t>http://</a:t>
            </a:r>
            <a:r>
              <a:rPr lang="it-IT" sz="5400" dirty="0" smtClean="0">
                <a:solidFill>
                  <a:srgbClr val="0070C0"/>
                </a:solidFill>
                <a:latin typeface="Dosis" panose="02010803020202060003" pitchFamily="50" charset="0"/>
                <a:ea typeface="+mj-ea"/>
                <a:cs typeface="+mj-cs"/>
              </a:rPr>
              <a:t>www.naturavalp.it</a:t>
            </a:r>
            <a:endParaRPr lang="it-IT" sz="5400" dirty="0">
              <a:solidFill>
                <a:srgbClr val="0070C0"/>
              </a:solidFill>
              <a:latin typeface="Dosis" panose="02010803020202060003" pitchFamily="50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1842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</TotalTime>
  <Words>221</Words>
  <Application>Microsoft Office PowerPoint</Application>
  <PresentationFormat>Widescreen</PresentationFormat>
  <Paragraphs>42</Paragraphs>
  <Slides>10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Dosis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Areaitalia1</dc:creator>
  <cp:lastModifiedBy>Areaitalia1</cp:lastModifiedBy>
  <cp:revision>39</cp:revision>
  <dcterms:created xsi:type="dcterms:W3CDTF">2016-02-19T16:24:48Z</dcterms:created>
  <dcterms:modified xsi:type="dcterms:W3CDTF">2017-04-26T20:02:14Z</dcterms:modified>
</cp:coreProperties>
</file>