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2" r:id="rId3"/>
    <p:sldId id="273" r:id="rId4"/>
    <p:sldId id="314" r:id="rId5"/>
    <p:sldId id="317" r:id="rId6"/>
    <p:sldId id="286" r:id="rId7"/>
    <p:sldId id="320" r:id="rId8"/>
    <p:sldId id="321" r:id="rId9"/>
    <p:sldId id="293" r:id="rId10"/>
    <p:sldId id="318" r:id="rId11"/>
    <p:sldId id="323" r:id="rId12"/>
    <p:sldId id="325" r:id="rId13"/>
    <p:sldId id="324" r:id="rId14"/>
    <p:sldId id="327" r:id="rId15"/>
    <p:sldId id="328" r:id="rId16"/>
    <p:sldId id="292" r:id="rId17"/>
    <p:sldId id="326" r:id="rId18"/>
    <p:sldId id="329" r:id="rId19"/>
  </p:sldIdLst>
  <p:sldSz cx="12192000" cy="6858000"/>
  <p:notesSz cx="6858000" cy="9144000"/>
  <p:custDataLst>
    <p:tags r:id="rId21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199A6-25CE-4F3C-B54F-4F8D1C40FE47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D0FD5-5C59-42AC-8BAB-FCB8FFE574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6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42DF6-497B-430A-B766-323DB5DD10F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71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1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59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9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42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12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0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9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91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1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192D-445E-4072-BB6D-83EC8C6C1725}" type="datetimeFigureOut">
              <a:rPr lang="it-IT" smtClean="0"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51D4-8121-41C9-AF5E-DBDCD32F1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7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isittrentino.info/website/var/tmp/image-thumbnails/180000/189579/thumb__lightboximage/franco-visintainer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912" r="6732" b="6591"/>
          <a:stretch/>
        </p:blipFill>
        <p:spPr bwMode="auto">
          <a:xfrm>
            <a:off x="-43543" y="-43543"/>
            <a:ext cx="12235543" cy="6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4197" y="150587"/>
            <a:ext cx="11520061" cy="3970318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r>
              <a:rPr lang="it-IT" sz="3200" b="1" dirty="0" smtClean="0"/>
              <a:t>27/04/2017 | TURISMO SOSTENIBILE</a:t>
            </a:r>
            <a:r>
              <a:rPr lang="it-IT" sz="3200" b="1" dirty="0"/>
              <a:t> </a:t>
            </a:r>
            <a:r>
              <a:rPr lang="it-IT" sz="3200" b="1" dirty="0" smtClean="0"/>
              <a:t>PER </a:t>
            </a:r>
            <a:r>
              <a:rPr lang="it-IT" sz="3200" b="1" dirty="0"/>
              <a:t>LO </a:t>
            </a:r>
            <a:r>
              <a:rPr lang="it-IT" sz="3200" b="1" dirty="0" smtClean="0"/>
              <a:t>SVILUPPO</a:t>
            </a:r>
          </a:p>
          <a:p>
            <a:endParaRPr lang="it-IT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400" i="1" dirty="0"/>
              <a:t>Sostenibilità e Turismo: un binomio inscindibile per il </a:t>
            </a:r>
            <a:r>
              <a:rPr lang="it-IT" sz="4400" i="1" dirty="0" smtClean="0"/>
              <a:t>futuro del </a:t>
            </a:r>
            <a:r>
              <a:rPr lang="it-IT" sz="4400" i="1" dirty="0"/>
              <a:t>settore</a:t>
            </a:r>
            <a:r>
              <a:rPr lang="it-IT" sz="4400" dirty="0"/>
              <a:t>. </a:t>
            </a:r>
            <a:endParaRPr lang="it-IT" sz="4400" dirty="0" smtClean="0"/>
          </a:p>
          <a:p>
            <a:endParaRPr lang="it-IT" sz="3200" dirty="0"/>
          </a:p>
          <a:p>
            <a:r>
              <a:rPr lang="it-IT" sz="3200" b="1" dirty="0" smtClean="0"/>
              <a:t>Alessandro Bazzanella</a:t>
            </a:r>
          </a:p>
          <a:p>
            <a:r>
              <a:rPr lang="it-IT" sz="3200" dirty="0" err="1" smtClean="0"/>
              <a:t>tsm</a:t>
            </a:r>
            <a:r>
              <a:rPr lang="it-IT" sz="3200" dirty="0" smtClean="0"/>
              <a:t> </a:t>
            </a:r>
            <a:r>
              <a:rPr lang="it-IT" sz="3200" dirty="0"/>
              <a:t>- Trentino </a:t>
            </a:r>
            <a:r>
              <a:rPr lang="it-IT" sz="3200" dirty="0" smtClean="0"/>
              <a:t>School of </a:t>
            </a:r>
            <a:r>
              <a:rPr lang="it-IT" sz="3200" dirty="0"/>
              <a:t>Management</a:t>
            </a:r>
            <a:endParaRPr lang="it-I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3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3326245" y="0"/>
            <a:ext cx="4981409" cy="5150725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944914" y="2096425"/>
            <a:ext cx="4957685" cy="4716966"/>
          </a:xfrm>
          <a:prstGeom prst="ellipse">
            <a:avLst/>
          </a:prstGeom>
          <a:solidFill>
            <a:schemeClr val="tx2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775200" y="2062970"/>
            <a:ext cx="5310089" cy="4761571"/>
          </a:xfrm>
          <a:prstGeom prst="ellipse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913700" y="873577"/>
            <a:ext cx="198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ociale</a:t>
            </a:r>
            <a:endParaRPr lang="it-IT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424417" y="5160646"/>
            <a:ext cx="219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Economico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09290" y="5160646"/>
            <a:ext cx="240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it-I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mbientale</a:t>
            </a:r>
            <a:endParaRPr lang="it-IT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56491" y="3369401"/>
            <a:ext cx="198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sostenibilità</a:t>
            </a:r>
            <a:endParaRPr lang="it-IT" sz="28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960279" y="237167"/>
            <a:ext cx="302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Tutelare la popolazione residente, assicurare condizioni eque di lavoro  </a:t>
            </a:r>
            <a:endParaRPr lang="it-IT" sz="4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89168" y="4775925"/>
            <a:ext cx="2070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Proteggere e tutelare l’ambiente naturale e custodirne inalterato il valore 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450029" y="2647745"/>
            <a:ext cx="203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equilibrato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499255" y="2609590"/>
            <a:ext cx="203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equo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889964" y="5272442"/>
            <a:ext cx="203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attuabile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974467" y="3957811"/>
            <a:ext cx="2326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Favorire le condizioni per sviluppo di nuove imprese, senza interferire con altri settori, generare ricadute economiche e occupazionali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3628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Emissioni giornaliere per persona, ed emissioni giornaliere per turista, calcolate per diversi tipi di vacanza. Una crociera in Antartide è 1000 volte più inquinante rispetto ad una vacanza in treno sulle Alpi. (Fonte: UNWTO-UNEP report 2008, Climate Change and Tourism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8" y="231354"/>
            <a:ext cx="11867872" cy="66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hermata 2011-09-23 a 10.44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1" r="2131"/>
          <a:stretch>
            <a:fillRect/>
          </a:stretch>
        </p:blipFill>
        <p:spPr>
          <a:xfrm>
            <a:off x="592538" y="858609"/>
            <a:ext cx="10761262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5400" t="18879" r="26184" b="10378"/>
          <a:stretch/>
        </p:blipFill>
        <p:spPr>
          <a:xfrm>
            <a:off x="0" y="0"/>
            <a:ext cx="7024915" cy="64153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707" t="37049" r="64600" b="8560"/>
          <a:stretch/>
        </p:blipFill>
        <p:spPr>
          <a:xfrm>
            <a:off x="7024915" y="504025"/>
            <a:ext cx="5114311" cy="50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 descr="http://images2.corriereobjects.it/methode_image/2015/08/11/Scienze/Foto%20Scienze/mondoautoOK.gif?v=2015081111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79" y="347774"/>
            <a:ext cx="8075621" cy="60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76" y="80962"/>
            <a:ext cx="6230947" cy="3686176"/>
          </a:xfrm>
          <a:prstGeom prst="rect">
            <a:avLst/>
          </a:prstGeom>
        </p:spPr>
      </p:pic>
      <p:pic>
        <p:nvPicPr>
          <p:cNvPr id="1026" name="Picture 2" descr="Risultati immagini per pn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62858"/>
            <a:ext cx="2292350" cy="26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525" y="3767138"/>
            <a:ext cx="4363249" cy="30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766" y="215015"/>
            <a:ext cx="10953034" cy="1325563"/>
          </a:xfrm>
        </p:spPr>
        <p:txBody>
          <a:bodyPr>
            <a:normAutofit/>
          </a:bodyPr>
          <a:lstStyle/>
          <a:p>
            <a:r>
              <a:rPr lang="it-IT" b="1" dirty="0" smtClean="0"/>
              <a:t>Strategia </a:t>
            </a:r>
            <a:r>
              <a:rPr lang="it-IT" b="1" dirty="0" err="1" smtClean="0"/>
              <a:t>TurNat</a:t>
            </a:r>
            <a:r>
              <a:rPr lang="it-IT" b="1" dirty="0" smtClean="0"/>
              <a:t>: turismo sostenibile nelle aree protette del Trentino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404" y="1502545"/>
            <a:ext cx="1690687" cy="14487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528" y="1664192"/>
            <a:ext cx="2067823" cy="13981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613" y="1664192"/>
            <a:ext cx="1844042" cy="15045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66" y="1426401"/>
            <a:ext cx="1764428" cy="16009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719" y="1583118"/>
            <a:ext cx="1816709" cy="1504514"/>
          </a:xfrm>
          <a:prstGeom prst="rect">
            <a:avLst/>
          </a:prstGeom>
        </p:spPr>
      </p:pic>
      <p:cxnSp>
        <p:nvCxnSpPr>
          <p:cNvPr id="9" name="Connettore 2 8"/>
          <p:cNvCxnSpPr>
            <a:stCxn id="7" idx="2"/>
          </p:cNvCxnSpPr>
          <p:nvPr/>
        </p:nvCxnSpPr>
        <p:spPr>
          <a:xfrm flipH="1">
            <a:off x="1280160" y="3027395"/>
            <a:ext cx="2820" cy="7947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68963" y="3822192"/>
            <a:ext cx="2022394" cy="14326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Lato" panose="020F0502020204030203" pitchFamily="34" charset="0"/>
              </a:rPr>
              <a:t>«La biodiversità come fonte di benessere»</a:t>
            </a:r>
          </a:p>
          <a:p>
            <a:pPr algn="ctr"/>
            <a:endParaRPr lang="it-IT" sz="1200" b="1" dirty="0" smtClean="0">
              <a:latin typeface="Lato" panose="020F0502020204030203" pitchFamily="34" charset="0"/>
            </a:endParaRP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Workshop fotografici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Osservazioni naturalistiche 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Scuole di sapori naturali 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Arte nella natura</a:t>
            </a:r>
            <a:endParaRPr lang="it-IT" sz="1200" dirty="0">
              <a:latin typeface="Lato" panose="020F0502020204030203" pitchFamily="34" charset="0"/>
            </a:endParaRPr>
          </a:p>
        </p:txBody>
      </p:sp>
      <p:cxnSp>
        <p:nvCxnSpPr>
          <p:cNvPr id="12" name="Connettore 2 11"/>
          <p:cNvCxnSpPr>
            <a:stCxn id="6" idx="2"/>
          </p:cNvCxnSpPr>
          <p:nvPr/>
        </p:nvCxnSpPr>
        <p:spPr>
          <a:xfrm>
            <a:off x="3475634" y="3168706"/>
            <a:ext cx="0" cy="63994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471925" y="3822192"/>
            <a:ext cx="2175534" cy="14326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«</a:t>
            </a:r>
            <a:r>
              <a:rPr lang="it-IT" sz="1200" b="1" dirty="0" smtClean="0">
                <a:latin typeface="Lato" panose="020F0502020204030203" pitchFamily="34" charset="0"/>
              </a:rPr>
              <a:t>Trasmettere con spontaneità i valori montani»</a:t>
            </a:r>
          </a:p>
          <a:p>
            <a:pPr algn="ctr"/>
            <a:endParaRPr lang="it-IT" sz="1200" b="1" dirty="0" smtClean="0">
              <a:latin typeface="Lato" panose="020F0502020204030203" pitchFamily="34" charset="0"/>
            </a:endParaRP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Accoglienza </a:t>
            </a:r>
            <a:r>
              <a:rPr lang="it-IT" sz="1100" dirty="0" smtClean="0">
                <a:latin typeface="Lato" panose="020F0502020204030203" pitchFamily="34" charset="0"/>
              </a:rPr>
              <a:t>diffusa</a:t>
            </a:r>
            <a:r>
              <a:rPr lang="it-IT" sz="1200" dirty="0" smtClean="0">
                <a:latin typeface="Lato" panose="020F0502020204030203" pitchFamily="34" charset="0"/>
              </a:rPr>
              <a:t> di qualità 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Prodotti locali, </a:t>
            </a:r>
            <a:r>
              <a:rPr lang="it-IT" sz="1200" dirty="0" err="1" smtClean="0">
                <a:latin typeface="Lato" panose="020F0502020204030203" pitchFamily="34" charset="0"/>
              </a:rPr>
              <a:t>bio</a:t>
            </a:r>
            <a:r>
              <a:rPr lang="it-IT" sz="1200" dirty="0" smtClean="0">
                <a:latin typeface="Lato" panose="020F0502020204030203" pitchFamily="34" charset="0"/>
              </a:rPr>
              <a:t> e autoctoni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5846101" y="2973285"/>
            <a:ext cx="2820" cy="7947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956279" y="3808650"/>
            <a:ext cx="2022394" cy="14326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Lato" panose="020F0502020204030203" pitchFamily="34" charset="0"/>
              </a:rPr>
              <a:t>«Seguire i ritmi e i cicli della natura</a:t>
            </a:r>
            <a:r>
              <a:rPr lang="it-IT" sz="1200" dirty="0" smtClean="0">
                <a:latin typeface="Lato" panose="020F0502020204030203" pitchFamily="34" charset="0"/>
              </a:rPr>
              <a:t>»</a:t>
            </a:r>
          </a:p>
          <a:p>
            <a:pPr algn="ctr"/>
            <a:endParaRPr lang="it-IT" sz="1200" dirty="0" smtClean="0">
              <a:latin typeface="Lato" panose="020F0502020204030203" pitchFamily="34" charset="0"/>
            </a:endParaRP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Turismo scolastico e didattico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Destagionalizzare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8399518" y="3185915"/>
            <a:ext cx="0" cy="62120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7338446" y="3822192"/>
            <a:ext cx="2175534" cy="14326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Lato" panose="020F0502020204030203" pitchFamily="34" charset="0"/>
              </a:rPr>
              <a:t>«Scoprire il territorio in modo lento, senza fretta»</a:t>
            </a:r>
          </a:p>
          <a:p>
            <a:pPr algn="ctr"/>
            <a:endParaRPr lang="it-IT" sz="1200" b="1" dirty="0" smtClean="0">
              <a:latin typeface="Lato" panose="020F0502020204030203" pitchFamily="34" charset="0"/>
            </a:endParaRP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Il camminare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Il Pedalare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Trekking con asino o cavallo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Mobilità intermodale</a:t>
            </a: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10834381" y="3043611"/>
            <a:ext cx="2820" cy="79479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9823184" y="3807116"/>
            <a:ext cx="2022394" cy="14326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latin typeface="Lato" panose="020F0502020204030203" pitchFamily="34" charset="0"/>
              </a:rPr>
              <a:t>«Fruibilità per tutti»</a:t>
            </a:r>
          </a:p>
          <a:p>
            <a:pPr algn="ctr"/>
            <a:endParaRPr lang="it-IT" sz="1200" b="1" dirty="0" smtClean="0">
              <a:latin typeface="Lato" panose="020F0502020204030203" pitchFamily="34" charset="0"/>
            </a:endParaRP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Attività per disabili</a:t>
            </a:r>
          </a:p>
          <a:p>
            <a:pPr algn="ctr"/>
            <a:r>
              <a:rPr lang="it-IT" sz="1200" dirty="0" smtClean="0">
                <a:latin typeface="Lato" panose="020F0502020204030203" pitchFamily="34" charset="0"/>
              </a:rPr>
              <a:t>Informazione accessibile</a:t>
            </a:r>
          </a:p>
          <a:p>
            <a:pPr algn="ctr"/>
            <a:endParaRPr lang="it-IT" sz="1200" dirty="0" smtClean="0">
              <a:latin typeface="Lato" panose="020F0502020204030203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3" y="1448435"/>
            <a:ext cx="1690687" cy="144870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242" y="1610082"/>
            <a:ext cx="1844042" cy="1504514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5" y="1372291"/>
            <a:ext cx="1764428" cy="1600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2177" t="13973" r="12358" b="21012"/>
          <a:stretch/>
        </p:blipFill>
        <p:spPr>
          <a:xfrm>
            <a:off x="0" y="0"/>
            <a:ext cx="12075887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olomiti_di_brenta_dolomiti_unesco,12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6121" y="46548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it-IT" sz="6000" b="1" dirty="0" smtClean="0">
                <a:solidFill>
                  <a:schemeClr val="bg1"/>
                </a:solidFill>
              </a:rPr>
              <a:t>Grazie per l’attenzione!</a:t>
            </a:r>
            <a:br>
              <a:rPr lang="it-IT" sz="6000" b="1" dirty="0" smtClean="0">
                <a:solidFill>
                  <a:schemeClr val="bg1"/>
                </a:solidFill>
              </a:rPr>
            </a:br>
            <a:r>
              <a:rPr lang="it-IT" sz="4000" b="1" dirty="0" smtClean="0">
                <a:solidFill>
                  <a:schemeClr val="bg1"/>
                </a:solidFill>
              </a:rPr>
              <a:t>alessandro.bazzanella@tsm.tn.it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067799" y="6550223"/>
            <a:ext cx="294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solidFill>
                  <a:schemeClr val="bg1"/>
                </a:solidFill>
              </a:rPr>
              <a:t>Foto: </a:t>
            </a:r>
            <a:r>
              <a:rPr lang="it-IT" sz="1400" dirty="0" smtClean="0">
                <a:solidFill>
                  <a:schemeClr val="bg1"/>
                </a:solidFill>
              </a:rPr>
              <a:t>www.campigliodolomiti.it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Risultati immagini per map time need travel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5"/>
            <a:ext cx="12191999" cy="683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26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Risultati immagini per world map f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10524" b="10986"/>
          <a:stretch/>
        </p:blipFill>
        <p:spPr bwMode="auto">
          <a:xfrm>
            <a:off x="-12700" y="0"/>
            <a:ext cx="12435528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3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isultati immagini per manifesto turistico lim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5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sci cambio climatic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r="16571"/>
          <a:stretch/>
        </p:blipFill>
        <p:spPr bwMode="auto">
          <a:xfrm>
            <a:off x="4865076" y="0"/>
            <a:ext cx="72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8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growth tou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" y="0"/>
            <a:ext cx="1200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0457" y="197985"/>
            <a:ext cx="7420429" cy="1906586"/>
          </a:xfrm>
          <a:solidFill>
            <a:schemeClr val="accent3">
              <a:lumMod val="75000"/>
              <a:alpha val="4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1960: 25.3M di </a:t>
            </a:r>
            <a:r>
              <a:rPr lang="en-US" sz="2400" dirty="0" err="1" smtClean="0"/>
              <a:t>arrivi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internazionali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1990: 425M (17 volte </a:t>
            </a:r>
            <a:r>
              <a:rPr lang="en-US" sz="2400" dirty="0" err="1" smtClean="0"/>
              <a:t>su</a:t>
            </a:r>
            <a:r>
              <a:rPr lang="en-US" sz="2400" dirty="0" smtClean="0"/>
              <a:t> 1960)</a:t>
            </a:r>
          </a:p>
          <a:p>
            <a:pPr marL="0" indent="0">
              <a:buNone/>
            </a:pPr>
            <a:r>
              <a:rPr lang="en-US" sz="2400" dirty="0" smtClean="0"/>
              <a:t>2000: 682M</a:t>
            </a:r>
          </a:p>
          <a:p>
            <a:pPr marL="0" indent="0">
              <a:buNone/>
            </a:pPr>
            <a:r>
              <a:rPr lang="en-US" sz="2400" dirty="0" smtClean="0"/>
              <a:t>2010: 940M</a:t>
            </a:r>
          </a:p>
          <a:p>
            <a:pPr marL="0" indent="0">
              <a:buNone/>
            </a:pPr>
            <a:r>
              <a:rPr lang="en-US" sz="2400" dirty="0" smtClean="0"/>
              <a:t>2030: 1,8MLD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7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 descr="http://cf.cdn.unwto.org/sites/all/files/resize/images/why_tourism_en_2016-10-599x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0"/>
            <a:ext cx="11033125" cy="68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001644"/>
            <a:ext cx="2171699" cy="969011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Il bello e il brutto del turismo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68" y="50365"/>
            <a:ext cx="9486901" cy="353943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274568" y="50364"/>
            <a:ext cx="9486901" cy="3539430"/>
          </a:xfrm>
          <a:prstGeom prst="rect">
            <a:avLst/>
          </a:prstGeom>
          <a:solidFill>
            <a:schemeClr val="accent3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Crea opportunità di lavoro e impresa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Favorisce lo sviluppo locale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Favorisce la conservazione di aree a rischio</a:t>
            </a:r>
          </a:p>
          <a:p>
            <a:pPr fontAlgn="base"/>
            <a:r>
              <a:rPr lang="it-IT" sz="2800" b="1" dirty="0">
                <a:solidFill>
                  <a:schemeClr val="bg1"/>
                </a:solidFill>
              </a:rPr>
              <a:t>Produce reddito per le popolazioni locali;</a:t>
            </a:r>
          </a:p>
          <a:p>
            <a:pPr fontAlgn="base"/>
            <a:r>
              <a:rPr lang="it-IT" sz="2800" b="1" dirty="0">
                <a:solidFill>
                  <a:schemeClr val="bg1"/>
                </a:solidFill>
              </a:rPr>
              <a:t>Concorre ammodernare l’intero sistema locale;</a:t>
            </a:r>
          </a:p>
          <a:p>
            <a:pPr fontAlgn="base"/>
            <a:r>
              <a:rPr lang="it-IT" sz="2800" b="1" dirty="0">
                <a:solidFill>
                  <a:schemeClr val="bg1"/>
                </a:solidFill>
              </a:rPr>
              <a:t>Attira capitali ed investimenti esterni;</a:t>
            </a:r>
          </a:p>
          <a:p>
            <a:pPr fontAlgn="base"/>
            <a:r>
              <a:rPr lang="it-IT" sz="2800" b="1" dirty="0">
                <a:solidFill>
                  <a:schemeClr val="bg1"/>
                </a:solidFill>
              </a:rPr>
              <a:t>Migliora la qualità della vita, l’utilizzo delle risorse e i sistemi di trasporto</a:t>
            </a:r>
            <a:r>
              <a:rPr lang="it-IT" sz="2800" b="1" dirty="0" smtClean="0">
                <a:solidFill>
                  <a:schemeClr val="bg1"/>
                </a:solidFill>
              </a:rPr>
              <a:t>.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68" y="3668613"/>
            <a:ext cx="9486901" cy="308990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274567" y="3668612"/>
            <a:ext cx="9486901" cy="304698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Provoca degrado ambientale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Comporta uno sviluppo urbanistico disordinato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Aumenta la produzione di rifiuti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Aumenta le emissioni in atmosfera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Stravolge i modi di vivere tradizionali</a:t>
            </a:r>
          </a:p>
          <a:p>
            <a:r>
              <a:rPr lang="it-IT" sz="3200" b="1" dirty="0">
                <a:solidFill>
                  <a:schemeClr val="bg1"/>
                </a:solidFill>
              </a:rPr>
              <a:t>Comporta il declino di altre attività economiche</a:t>
            </a:r>
          </a:p>
        </p:txBody>
      </p:sp>
    </p:spTree>
    <p:extLst>
      <p:ext uri="{BB962C8B-B14F-4D97-AF65-F5344CB8AC3E}">
        <p14:creationId xmlns:p14="http://schemas.microsoft.com/office/powerpoint/2010/main" val="33665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Turismo sostenibile: una definizione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7571" y="1549855"/>
            <a:ext cx="11063514" cy="435133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it-IT" sz="4000" dirty="0"/>
              <a:t> “</a:t>
            </a:r>
            <a:r>
              <a:rPr lang="it-IT" sz="4000" i="1" dirty="0"/>
              <a:t>Le attività turistiche sono sostenibili quando si sviluppano in modo tale da mantenersi vitali in un’area turistica per un tempo illimitato, non alterano l’ambiente (naturale, sociale ed artistico) e non ostacolano o inibiscono lo sviluppo di altre attività sociali ed economiche</a:t>
            </a:r>
            <a:r>
              <a:rPr lang="it-IT" sz="4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684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5397" t="19778" r="16349" b="12032"/>
          <a:stretch/>
        </p:blipFill>
        <p:spPr>
          <a:xfrm>
            <a:off x="1384300" y="0"/>
            <a:ext cx="9702800" cy="605861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168" y="6311900"/>
            <a:ext cx="12123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"we don’t have plan B because there is no planet </a:t>
            </a:r>
            <a:r>
              <a:rPr lang="en-US" sz="24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B“ (Ban Ki Moon, UN Secretary)</a:t>
            </a:r>
            <a:endParaRPr lang="it-IT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0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296</Words>
  <Application>Microsoft Office PowerPoint</Application>
  <PresentationFormat>Widescreen</PresentationFormat>
  <Paragraphs>67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bello e il brutto del turismo</vt:lpstr>
      <vt:lpstr>Turismo sostenibile: una definizione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Strategia TurNat: turismo sostenibile nelle aree protette del Trentino</vt:lpstr>
      <vt:lpstr>Presentazione standard di PowerPoint</vt:lpstr>
      <vt:lpstr>Grazie per l’attenzione! alessandro.bazzanella@tsm.tn.it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Bazzanella</dc:creator>
  <cp:lastModifiedBy>Alessandro Bazzanella</cp:lastModifiedBy>
  <cp:revision>65</cp:revision>
  <dcterms:created xsi:type="dcterms:W3CDTF">2017-04-04T10:48:21Z</dcterms:created>
  <dcterms:modified xsi:type="dcterms:W3CDTF">2017-04-26T16:26:43Z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901A1261-98CA-4DF7-A0DA-826A53610AD4</vt:lpwstr>
  </property>
  <property fmtid="{D5CDD505-2E9C-101B-9397-08002B2CF9AE}" pid="3" name="ArticulatePath">
    <vt:lpwstr>schema corso</vt:lpwstr>
  </property>
</Properties>
</file>